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cott Clifton" initials="SC" lastIdx="5" clrIdx="0">
    <p:extLst>
      <p:ext uri="{19B8F6BF-5375-455C-9EA6-DF929625EA0E}">
        <p15:presenceInfo xmlns:p15="http://schemas.microsoft.com/office/powerpoint/2012/main" xmlns="" userId="327d2e99c7ba422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000"/>
    <a:srgbClr val="003366"/>
    <a:srgbClr val="00218A"/>
    <a:srgbClr val="015CCB"/>
    <a:srgbClr val="E6E6E6"/>
    <a:srgbClr val="1F80E3"/>
    <a:srgbClr val="0075DE"/>
    <a:srgbClr val="4992E2"/>
    <a:srgbClr val="025F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9" autoAdjust="0"/>
    <p:restoredTop sz="94660"/>
  </p:normalViewPr>
  <p:slideViewPr>
    <p:cSldViewPr snapToGrid="0">
      <p:cViewPr varScale="1">
        <p:scale>
          <a:sx n="69" d="100"/>
          <a:sy n="69" d="100"/>
        </p:scale>
        <p:origin x="-52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CA8B131-2441-4FB9-BE79-8902290908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6DA7B5AF-853C-416C-B4CB-80193C4E27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E1994537-9ABD-4388-AA13-4B2F99777633}"/>
              </a:ext>
            </a:extLst>
          </p:cNvPr>
          <p:cNvSpPr>
            <a:spLocks noGrp="1"/>
          </p:cNvSpPr>
          <p:nvPr>
            <p:ph type="dt" sz="half" idx="10"/>
          </p:nvPr>
        </p:nvSpPr>
        <p:spPr/>
        <p:txBody>
          <a:bodyPr/>
          <a:lstStyle/>
          <a:p>
            <a:fld id="{B73C4E1F-DA2F-4F3F-A81E-B536126F7CA7}" type="datetimeFigureOut">
              <a:rPr lang="en-US" smtClean="0"/>
              <a:t>3/6/2026</a:t>
            </a:fld>
            <a:endParaRPr lang="en-US"/>
          </a:p>
        </p:txBody>
      </p:sp>
      <p:sp>
        <p:nvSpPr>
          <p:cNvPr id="5" name="Footer Placeholder 4">
            <a:extLst>
              <a:ext uri="{FF2B5EF4-FFF2-40B4-BE49-F238E27FC236}">
                <a16:creationId xmlns:a16="http://schemas.microsoft.com/office/drawing/2014/main" xmlns="" id="{1E78BCDF-CA58-4E59-B79D-9879DE3BC4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729B60E-B82B-45F9-9F87-F2F97F1840EE}"/>
              </a:ext>
            </a:extLst>
          </p:cNvPr>
          <p:cNvSpPr>
            <a:spLocks noGrp="1"/>
          </p:cNvSpPr>
          <p:nvPr>
            <p:ph type="sldNum" sz="quarter" idx="12"/>
          </p:nvPr>
        </p:nvSpPr>
        <p:spPr/>
        <p:txBody>
          <a:bodyPr/>
          <a:lstStyle/>
          <a:p>
            <a:fld id="{4ACA7879-1024-4D5F-891A-2CF4C668F3EF}" type="slidenum">
              <a:rPr lang="en-US" smtClean="0"/>
              <a:t>‹#›</a:t>
            </a:fld>
            <a:endParaRPr lang="en-US"/>
          </a:p>
        </p:txBody>
      </p:sp>
    </p:spTree>
    <p:extLst>
      <p:ext uri="{BB962C8B-B14F-4D97-AF65-F5344CB8AC3E}">
        <p14:creationId xmlns:p14="http://schemas.microsoft.com/office/powerpoint/2010/main" val="2740903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C11A41-2CCE-4FE2-8620-DA5249F941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68851309-B598-4A79-9337-82E295A7E7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7519CD6-EC98-4E9E-ADD1-92F5E689E11F}"/>
              </a:ext>
            </a:extLst>
          </p:cNvPr>
          <p:cNvSpPr>
            <a:spLocks noGrp="1"/>
          </p:cNvSpPr>
          <p:nvPr>
            <p:ph type="dt" sz="half" idx="10"/>
          </p:nvPr>
        </p:nvSpPr>
        <p:spPr/>
        <p:txBody>
          <a:bodyPr/>
          <a:lstStyle/>
          <a:p>
            <a:fld id="{B73C4E1F-DA2F-4F3F-A81E-B536126F7CA7}" type="datetimeFigureOut">
              <a:rPr lang="en-US" smtClean="0"/>
              <a:t>3/6/2026</a:t>
            </a:fld>
            <a:endParaRPr lang="en-US"/>
          </a:p>
        </p:txBody>
      </p:sp>
      <p:sp>
        <p:nvSpPr>
          <p:cNvPr id="5" name="Footer Placeholder 4">
            <a:extLst>
              <a:ext uri="{FF2B5EF4-FFF2-40B4-BE49-F238E27FC236}">
                <a16:creationId xmlns:a16="http://schemas.microsoft.com/office/drawing/2014/main" xmlns="" id="{90E16B6E-E851-4365-8197-E0C4A51E87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58AACD3-01CB-49D7-84C1-BF6F1E769B15}"/>
              </a:ext>
            </a:extLst>
          </p:cNvPr>
          <p:cNvSpPr>
            <a:spLocks noGrp="1"/>
          </p:cNvSpPr>
          <p:nvPr>
            <p:ph type="sldNum" sz="quarter" idx="12"/>
          </p:nvPr>
        </p:nvSpPr>
        <p:spPr/>
        <p:txBody>
          <a:bodyPr/>
          <a:lstStyle/>
          <a:p>
            <a:fld id="{4ACA7879-1024-4D5F-891A-2CF4C668F3EF}" type="slidenum">
              <a:rPr lang="en-US" smtClean="0"/>
              <a:t>‹#›</a:t>
            </a:fld>
            <a:endParaRPr lang="en-US"/>
          </a:p>
        </p:txBody>
      </p:sp>
    </p:spTree>
    <p:extLst>
      <p:ext uri="{BB962C8B-B14F-4D97-AF65-F5344CB8AC3E}">
        <p14:creationId xmlns:p14="http://schemas.microsoft.com/office/powerpoint/2010/main" val="2152569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6C5913D2-366F-46C7-AEC1-8965C9A7AB9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4486203A-4029-45DF-9A6E-FC32DA341DA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513B7B3-453D-4553-8C52-5A405F3566DF}"/>
              </a:ext>
            </a:extLst>
          </p:cNvPr>
          <p:cNvSpPr>
            <a:spLocks noGrp="1"/>
          </p:cNvSpPr>
          <p:nvPr>
            <p:ph type="dt" sz="half" idx="10"/>
          </p:nvPr>
        </p:nvSpPr>
        <p:spPr/>
        <p:txBody>
          <a:bodyPr/>
          <a:lstStyle/>
          <a:p>
            <a:fld id="{B73C4E1F-DA2F-4F3F-A81E-B536126F7CA7}" type="datetimeFigureOut">
              <a:rPr lang="en-US" smtClean="0"/>
              <a:t>3/6/2026</a:t>
            </a:fld>
            <a:endParaRPr lang="en-US"/>
          </a:p>
        </p:txBody>
      </p:sp>
      <p:sp>
        <p:nvSpPr>
          <p:cNvPr id="5" name="Footer Placeholder 4">
            <a:extLst>
              <a:ext uri="{FF2B5EF4-FFF2-40B4-BE49-F238E27FC236}">
                <a16:creationId xmlns:a16="http://schemas.microsoft.com/office/drawing/2014/main" xmlns="" id="{170EB287-26B8-48A4-A7D4-91C7E67772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37DD9A7-A819-402E-BF9B-790E246279AE}"/>
              </a:ext>
            </a:extLst>
          </p:cNvPr>
          <p:cNvSpPr>
            <a:spLocks noGrp="1"/>
          </p:cNvSpPr>
          <p:nvPr>
            <p:ph type="sldNum" sz="quarter" idx="12"/>
          </p:nvPr>
        </p:nvSpPr>
        <p:spPr/>
        <p:txBody>
          <a:bodyPr/>
          <a:lstStyle/>
          <a:p>
            <a:fld id="{4ACA7879-1024-4D5F-891A-2CF4C668F3EF}" type="slidenum">
              <a:rPr lang="en-US" smtClean="0"/>
              <a:t>‹#›</a:t>
            </a:fld>
            <a:endParaRPr lang="en-US"/>
          </a:p>
        </p:txBody>
      </p:sp>
    </p:spTree>
    <p:extLst>
      <p:ext uri="{BB962C8B-B14F-4D97-AF65-F5344CB8AC3E}">
        <p14:creationId xmlns:p14="http://schemas.microsoft.com/office/powerpoint/2010/main" val="3467514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3BE042-D527-4AA2-A136-1576966D64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5EC0EE32-2806-48A1-BDE5-93868BB5A5C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84E328B-EB95-4C60-9428-A2D97FA03BF3}"/>
              </a:ext>
            </a:extLst>
          </p:cNvPr>
          <p:cNvSpPr>
            <a:spLocks noGrp="1"/>
          </p:cNvSpPr>
          <p:nvPr>
            <p:ph type="dt" sz="half" idx="10"/>
          </p:nvPr>
        </p:nvSpPr>
        <p:spPr/>
        <p:txBody>
          <a:bodyPr/>
          <a:lstStyle/>
          <a:p>
            <a:fld id="{B73C4E1F-DA2F-4F3F-A81E-B536126F7CA7}" type="datetimeFigureOut">
              <a:rPr lang="en-US" smtClean="0"/>
              <a:t>3/6/2026</a:t>
            </a:fld>
            <a:endParaRPr lang="en-US"/>
          </a:p>
        </p:txBody>
      </p:sp>
      <p:sp>
        <p:nvSpPr>
          <p:cNvPr id="5" name="Footer Placeholder 4">
            <a:extLst>
              <a:ext uri="{FF2B5EF4-FFF2-40B4-BE49-F238E27FC236}">
                <a16:creationId xmlns:a16="http://schemas.microsoft.com/office/drawing/2014/main" xmlns="" id="{16ACEC40-C90A-4ADD-888C-2DFA04EC76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DFAB0C9-BC6B-4547-8CB7-5E6DDDA3AD87}"/>
              </a:ext>
            </a:extLst>
          </p:cNvPr>
          <p:cNvSpPr>
            <a:spLocks noGrp="1"/>
          </p:cNvSpPr>
          <p:nvPr>
            <p:ph type="sldNum" sz="quarter" idx="12"/>
          </p:nvPr>
        </p:nvSpPr>
        <p:spPr/>
        <p:txBody>
          <a:bodyPr/>
          <a:lstStyle/>
          <a:p>
            <a:fld id="{4ACA7879-1024-4D5F-891A-2CF4C668F3EF}" type="slidenum">
              <a:rPr lang="en-US" smtClean="0"/>
              <a:t>‹#›</a:t>
            </a:fld>
            <a:endParaRPr lang="en-US"/>
          </a:p>
        </p:txBody>
      </p:sp>
    </p:spTree>
    <p:extLst>
      <p:ext uri="{BB962C8B-B14F-4D97-AF65-F5344CB8AC3E}">
        <p14:creationId xmlns:p14="http://schemas.microsoft.com/office/powerpoint/2010/main" val="3094597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6CDB51F-F1DE-49B0-996C-DF149FAC9D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5B298A2A-7070-4D0D-B316-28C90567E5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090365CC-CF00-492F-80D9-B234D3070D1A}"/>
              </a:ext>
            </a:extLst>
          </p:cNvPr>
          <p:cNvSpPr>
            <a:spLocks noGrp="1"/>
          </p:cNvSpPr>
          <p:nvPr>
            <p:ph type="dt" sz="half" idx="10"/>
          </p:nvPr>
        </p:nvSpPr>
        <p:spPr/>
        <p:txBody>
          <a:bodyPr/>
          <a:lstStyle/>
          <a:p>
            <a:fld id="{B73C4E1F-DA2F-4F3F-A81E-B536126F7CA7}" type="datetimeFigureOut">
              <a:rPr lang="en-US" smtClean="0"/>
              <a:t>3/6/2026</a:t>
            </a:fld>
            <a:endParaRPr lang="en-US"/>
          </a:p>
        </p:txBody>
      </p:sp>
      <p:sp>
        <p:nvSpPr>
          <p:cNvPr id="5" name="Footer Placeholder 4">
            <a:extLst>
              <a:ext uri="{FF2B5EF4-FFF2-40B4-BE49-F238E27FC236}">
                <a16:creationId xmlns:a16="http://schemas.microsoft.com/office/drawing/2014/main" xmlns="" id="{239E4E9C-750B-476A-AB1F-DF6EA2DF6B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4AF2655-05D2-4AFB-9733-7DF10E6BCD23}"/>
              </a:ext>
            </a:extLst>
          </p:cNvPr>
          <p:cNvSpPr>
            <a:spLocks noGrp="1"/>
          </p:cNvSpPr>
          <p:nvPr>
            <p:ph type="sldNum" sz="quarter" idx="12"/>
          </p:nvPr>
        </p:nvSpPr>
        <p:spPr/>
        <p:txBody>
          <a:bodyPr/>
          <a:lstStyle/>
          <a:p>
            <a:fld id="{4ACA7879-1024-4D5F-891A-2CF4C668F3EF}" type="slidenum">
              <a:rPr lang="en-US" smtClean="0"/>
              <a:t>‹#›</a:t>
            </a:fld>
            <a:endParaRPr lang="en-US"/>
          </a:p>
        </p:txBody>
      </p:sp>
    </p:spTree>
    <p:extLst>
      <p:ext uri="{BB962C8B-B14F-4D97-AF65-F5344CB8AC3E}">
        <p14:creationId xmlns:p14="http://schemas.microsoft.com/office/powerpoint/2010/main" val="3364628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0C66C40-12DE-4204-9E48-BDE4D9CBDA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D5A59B8B-3835-4DF0-A880-F1AF1B4683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5D4F9504-7CA7-4AE0-AE90-39D8834E83F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8491C50E-BA32-4AA2-8837-EBA5FE27DDD3}"/>
              </a:ext>
            </a:extLst>
          </p:cNvPr>
          <p:cNvSpPr>
            <a:spLocks noGrp="1"/>
          </p:cNvSpPr>
          <p:nvPr>
            <p:ph type="dt" sz="half" idx="10"/>
          </p:nvPr>
        </p:nvSpPr>
        <p:spPr/>
        <p:txBody>
          <a:bodyPr/>
          <a:lstStyle/>
          <a:p>
            <a:fld id="{B73C4E1F-DA2F-4F3F-A81E-B536126F7CA7}" type="datetimeFigureOut">
              <a:rPr lang="en-US" smtClean="0"/>
              <a:t>3/6/2026</a:t>
            </a:fld>
            <a:endParaRPr lang="en-US"/>
          </a:p>
        </p:txBody>
      </p:sp>
      <p:sp>
        <p:nvSpPr>
          <p:cNvPr id="6" name="Footer Placeholder 5">
            <a:extLst>
              <a:ext uri="{FF2B5EF4-FFF2-40B4-BE49-F238E27FC236}">
                <a16:creationId xmlns:a16="http://schemas.microsoft.com/office/drawing/2014/main" xmlns="" id="{F6F8C6B7-CFED-413D-9D26-5FBB6015BE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BAA9361-1558-4F75-ACCB-8FB9F52019E8}"/>
              </a:ext>
            </a:extLst>
          </p:cNvPr>
          <p:cNvSpPr>
            <a:spLocks noGrp="1"/>
          </p:cNvSpPr>
          <p:nvPr>
            <p:ph type="sldNum" sz="quarter" idx="12"/>
          </p:nvPr>
        </p:nvSpPr>
        <p:spPr/>
        <p:txBody>
          <a:bodyPr/>
          <a:lstStyle/>
          <a:p>
            <a:fld id="{4ACA7879-1024-4D5F-891A-2CF4C668F3EF}" type="slidenum">
              <a:rPr lang="en-US" smtClean="0"/>
              <a:t>‹#›</a:t>
            </a:fld>
            <a:endParaRPr lang="en-US"/>
          </a:p>
        </p:txBody>
      </p:sp>
    </p:spTree>
    <p:extLst>
      <p:ext uri="{BB962C8B-B14F-4D97-AF65-F5344CB8AC3E}">
        <p14:creationId xmlns:p14="http://schemas.microsoft.com/office/powerpoint/2010/main" val="1010652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852BE6-3D62-4726-B0DD-724C8CB03D8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7458277A-4D3B-49E0-A5EB-D7216EBD7D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B56A0B98-0414-4A40-B16F-37B171FF883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D515F40C-A1C5-4DED-A536-EA90CA47BE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DD03626C-24EE-4A04-B9A0-C663C479D85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2D1F3EB0-8666-42F8-BDCB-F1AD85544A55}"/>
              </a:ext>
            </a:extLst>
          </p:cNvPr>
          <p:cNvSpPr>
            <a:spLocks noGrp="1"/>
          </p:cNvSpPr>
          <p:nvPr>
            <p:ph type="dt" sz="half" idx="10"/>
          </p:nvPr>
        </p:nvSpPr>
        <p:spPr/>
        <p:txBody>
          <a:bodyPr/>
          <a:lstStyle/>
          <a:p>
            <a:fld id="{B73C4E1F-DA2F-4F3F-A81E-B536126F7CA7}" type="datetimeFigureOut">
              <a:rPr lang="en-US" smtClean="0"/>
              <a:t>3/6/2026</a:t>
            </a:fld>
            <a:endParaRPr lang="en-US"/>
          </a:p>
        </p:txBody>
      </p:sp>
      <p:sp>
        <p:nvSpPr>
          <p:cNvPr id="8" name="Footer Placeholder 7">
            <a:extLst>
              <a:ext uri="{FF2B5EF4-FFF2-40B4-BE49-F238E27FC236}">
                <a16:creationId xmlns:a16="http://schemas.microsoft.com/office/drawing/2014/main" xmlns="" id="{C0D55807-437B-48A2-8D9A-43287DC3EFD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27964296-21A5-4EEB-979C-BACAE8763D17}"/>
              </a:ext>
            </a:extLst>
          </p:cNvPr>
          <p:cNvSpPr>
            <a:spLocks noGrp="1"/>
          </p:cNvSpPr>
          <p:nvPr>
            <p:ph type="sldNum" sz="quarter" idx="12"/>
          </p:nvPr>
        </p:nvSpPr>
        <p:spPr/>
        <p:txBody>
          <a:bodyPr/>
          <a:lstStyle/>
          <a:p>
            <a:fld id="{4ACA7879-1024-4D5F-891A-2CF4C668F3EF}" type="slidenum">
              <a:rPr lang="en-US" smtClean="0"/>
              <a:t>‹#›</a:t>
            </a:fld>
            <a:endParaRPr lang="en-US"/>
          </a:p>
        </p:txBody>
      </p:sp>
    </p:spTree>
    <p:extLst>
      <p:ext uri="{BB962C8B-B14F-4D97-AF65-F5344CB8AC3E}">
        <p14:creationId xmlns:p14="http://schemas.microsoft.com/office/powerpoint/2010/main" val="2642147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772AB58-9B18-4543-B3FD-A302B46073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765D1F66-FD1D-48D6-90AD-7346A6EFCB54}"/>
              </a:ext>
            </a:extLst>
          </p:cNvPr>
          <p:cNvSpPr>
            <a:spLocks noGrp="1"/>
          </p:cNvSpPr>
          <p:nvPr>
            <p:ph type="dt" sz="half" idx="10"/>
          </p:nvPr>
        </p:nvSpPr>
        <p:spPr/>
        <p:txBody>
          <a:bodyPr/>
          <a:lstStyle/>
          <a:p>
            <a:fld id="{B73C4E1F-DA2F-4F3F-A81E-B536126F7CA7}" type="datetimeFigureOut">
              <a:rPr lang="en-US" smtClean="0"/>
              <a:t>3/6/2026</a:t>
            </a:fld>
            <a:endParaRPr lang="en-US"/>
          </a:p>
        </p:txBody>
      </p:sp>
      <p:sp>
        <p:nvSpPr>
          <p:cNvPr id="4" name="Footer Placeholder 3">
            <a:extLst>
              <a:ext uri="{FF2B5EF4-FFF2-40B4-BE49-F238E27FC236}">
                <a16:creationId xmlns:a16="http://schemas.microsoft.com/office/drawing/2014/main" xmlns="" id="{83BA9DA6-5A65-4C26-B3F7-385D215FD8A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F8F8B506-6A01-48A7-AF4F-D5E7C4A97A3D}"/>
              </a:ext>
            </a:extLst>
          </p:cNvPr>
          <p:cNvSpPr>
            <a:spLocks noGrp="1"/>
          </p:cNvSpPr>
          <p:nvPr>
            <p:ph type="sldNum" sz="quarter" idx="12"/>
          </p:nvPr>
        </p:nvSpPr>
        <p:spPr/>
        <p:txBody>
          <a:bodyPr/>
          <a:lstStyle/>
          <a:p>
            <a:fld id="{4ACA7879-1024-4D5F-891A-2CF4C668F3EF}" type="slidenum">
              <a:rPr lang="en-US" smtClean="0"/>
              <a:t>‹#›</a:t>
            </a:fld>
            <a:endParaRPr lang="en-US"/>
          </a:p>
        </p:txBody>
      </p:sp>
    </p:spTree>
    <p:extLst>
      <p:ext uri="{BB962C8B-B14F-4D97-AF65-F5344CB8AC3E}">
        <p14:creationId xmlns:p14="http://schemas.microsoft.com/office/powerpoint/2010/main" val="417783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CB0856C7-2267-45C8-872D-9015E4578F77}"/>
              </a:ext>
            </a:extLst>
          </p:cNvPr>
          <p:cNvSpPr>
            <a:spLocks noGrp="1"/>
          </p:cNvSpPr>
          <p:nvPr>
            <p:ph type="dt" sz="half" idx="10"/>
          </p:nvPr>
        </p:nvSpPr>
        <p:spPr/>
        <p:txBody>
          <a:bodyPr/>
          <a:lstStyle/>
          <a:p>
            <a:fld id="{B73C4E1F-DA2F-4F3F-A81E-B536126F7CA7}" type="datetimeFigureOut">
              <a:rPr lang="en-US" smtClean="0"/>
              <a:t>3/6/2026</a:t>
            </a:fld>
            <a:endParaRPr lang="en-US"/>
          </a:p>
        </p:txBody>
      </p:sp>
      <p:sp>
        <p:nvSpPr>
          <p:cNvPr id="3" name="Footer Placeholder 2">
            <a:extLst>
              <a:ext uri="{FF2B5EF4-FFF2-40B4-BE49-F238E27FC236}">
                <a16:creationId xmlns:a16="http://schemas.microsoft.com/office/drawing/2014/main" xmlns="" id="{4992CC70-49C9-40A1-AF28-0F69A73352B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0E8039A5-9A79-4807-8407-FC7A82190ED1}"/>
              </a:ext>
            </a:extLst>
          </p:cNvPr>
          <p:cNvSpPr>
            <a:spLocks noGrp="1"/>
          </p:cNvSpPr>
          <p:nvPr>
            <p:ph type="sldNum" sz="quarter" idx="12"/>
          </p:nvPr>
        </p:nvSpPr>
        <p:spPr/>
        <p:txBody>
          <a:bodyPr/>
          <a:lstStyle/>
          <a:p>
            <a:fld id="{4ACA7879-1024-4D5F-891A-2CF4C668F3EF}" type="slidenum">
              <a:rPr lang="en-US" smtClean="0"/>
              <a:t>‹#›</a:t>
            </a:fld>
            <a:endParaRPr lang="en-US"/>
          </a:p>
        </p:txBody>
      </p:sp>
    </p:spTree>
    <p:extLst>
      <p:ext uri="{BB962C8B-B14F-4D97-AF65-F5344CB8AC3E}">
        <p14:creationId xmlns:p14="http://schemas.microsoft.com/office/powerpoint/2010/main" val="926126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5B718C-4505-4E10-8823-72C8533ECE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1715F930-E9E5-406A-8449-C340A44552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662C6C3C-8429-42E5-A065-011EEEDBD0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ECEDC611-D1EF-44E0-B833-7716097D377A}"/>
              </a:ext>
            </a:extLst>
          </p:cNvPr>
          <p:cNvSpPr>
            <a:spLocks noGrp="1"/>
          </p:cNvSpPr>
          <p:nvPr>
            <p:ph type="dt" sz="half" idx="10"/>
          </p:nvPr>
        </p:nvSpPr>
        <p:spPr/>
        <p:txBody>
          <a:bodyPr/>
          <a:lstStyle/>
          <a:p>
            <a:fld id="{B73C4E1F-DA2F-4F3F-A81E-B536126F7CA7}" type="datetimeFigureOut">
              <a:rPr lang="en-US" smtClean="0"/>
              <a:t>3/6/2026</a:t>
            </a:fld>
            <a:endParaRPr lang="en-US"/>
          </a:p>
        </p:txBody>
      </p:sp>
      <p:sp>
        <p:nvSpPr>
          <p:cNvPr id="6" name="Footer Placeholder 5">
            <a:extLst>
              <a:ext uri="{FF2B5EF4-FFF2-40B4-BE49-F238E27FC236}">
                <a16:creationId xmlns:a16="http://schemas.microsoft.com/office/drawing/2014/main" xmlns="" id="{7C54DDBA-2280-4402-B215-0D22A72DB1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89DE2A62-1793-420C-812A-A02427C318D2}"/>
              </a:ext>
            </a:extLst>
          </p:cNvPr>
          <p:cNvSpPr>
            <a:spLocks noGrp="1"/>
          </p:cNvSpPr>
          <p:nvPr>
            <p:ph type="sldNum" sz="quarter" idx="12"/>
          </p:nvPr>
        </p:nvSpPr>
        <p:spPr/>
        <p:txBody>
          <a:bodyPr/>
          <a:lstStyle/>
          <a:p>
            <a:fld id="{4ACA7879-1024-4D5F-891A-2CF4C668F3EF}" type="slidenum">
              <a:rPr lang="en-US" smtClean="0"/>
              <a:t>‹#›</a:t>
            </a:fld>
            <a:endParaRPr lang="en-US"/>
          </a:p>
        </p:txBody>
      </p:sp>
    </p:spTree>
    <p:extLst>
      <p:ext uri="{BB962C8B-B14F-4D97-AF65-F5344CB8AC3E}">
        <p14:creationId xmlns:p14="http://schemas.microsoft.com/office/powerpoint/2010/main" val="1330894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803C8C-672D-4D58-8220-2D54E7F829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E0A24755-673F-452B-9A62-9AA3C5AB3A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C4990DDB-A1ED-49F4-8279-5F1BE776DF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3D1BF349-C53E-4CBB-8F0C-EEAB8C065483}"/>
              </a:ext>
            </a:extLst>
          </p:cNvPr>
          <p:cNvSpPr>
            <a:spLocks noGrp="1"/>
          </p:cNvSpPr>
          <p:nvPr>
            <p:ph type="dt" sz="half" idx="10"/>
          </p:nvPr>
        </p:nvSpPr>
        <p:spPr/>
        <p:txBody>
          <a:bodyPr/>
          <a:lstStyle/>
          <a:p>
            <a:fld id="{B73C4E1F-DA2F-4F3F-A81E-B536126F7CA7}" type="datetimeFigureOut">
              <a:rPr lang="en-US" smtClean="0"/>
              <a:t>3/6/2026</a:t>
            </a:fld>
            <a:endParaRPr lang="en-US"/>
          </a:p>
        </p:txBody>
      </p:sp>
      <p:sp>
        <p:nvSpPr>
          <p:cNvPr id="6" name="Footer Placeholder 5">
            <a:extLst>
              <a:ext uri="{FF2B5EF4-FFF2-40B4-BE49-F238E27FC236}">
                <a16:creationId xmlns:a16="http://schemas.microsoft.com/office/drawing/2014/main" xmlns="" id="{F8BFBCAA-AE3C-44BE-BA81-42208EC926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CD5E12C8-97D2-4E4A-AA03-BD8FFFF88E8D}"/>
              </a:ext>
            </a:extLst>
          </p:cNvPr>
          <p:cNvSpPr>
            <a:spLocks noGrp="1"/>
          </p:cNvSpPr>
          <p:nvPr>
            <p:ph type="sldNum" sz="quarter" idx="12"/>
          </p:nvPr>
        </p:nvSpPr>
        <p:spPr/>
        <p:txBody>
          <a:bodyPr/>
          <a:lstStyle/>
          <a:p>
            <a:fld id="{4ACA7879-1024-4D5F-891A-2CF4C668F3EF}" type="slidenum">
              <a:rPr lang="en-US" smtClean="0"/>
              <a:t>‹#›</a:t>
            </a:fld>
            <a:endParaRPr lang="en-US"/>
          </a:p>
        </p:txBody>
      </p:sp>
    </p:spTree>
    <p:extLst>
      <p:ext uri="{BB962C8B-B14F-4D97-AF65-F5344CB8AC3E}">
        <p14:creationId xmlns:p14="http://schemas.microsoft.com/office/powerpoint/2010/main" val="3598467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2000">
              <a:schemeClr val="accent6">
                <a:lumMod val="50000"/>
              </a:schemeClr>
            </a:gs>
            <a:gs pos="100000">
              <a:schemeClr val="tx1"/>
            </a:gs>
          </a:gsLst>
          <a:lin ang="5400000" scaled="0"/>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6F6D345E-C669-4BF6-98D9-AA0715E571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F6D37F40-B656-4512-943C-0E1284D422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A363A8B-FAAB-4B59-9CA2-865D6BE437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3C4E1F-DA2F-4F3F-A81E-B536126F7CA7}" type="datetimeFigureOut">
              <a:rPr lang="en-US" smtClean="0"/>
              <a:t>3/6/2026</a:t>
            </a:fld>
            <a:endParaRPr lang="en-US"/>
          </a:p>
        </p:txBody>
      </p:sp>
      <p:sp>
        <p:nvSpPr>
          <p:cNvPr id="5" name="Footer Placeholder 4">
            <a:extLst>
              <a:ext uri="{FF2B5EF4-FFF2-40B4-BE49-F238E27FC236}">
                <a16:creationId xmlns:a16="http://schemas.microsoft.com/office/drawing/2014/main" xmlns="" id="{8188D6F5-7111-4090-BB05-5E72FB1291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FE186907-7A58-4206-B62B-1454FA24C0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CA7879-1024-4D5F-891A-2CF4C668F3EF}" type="slidenum">
              <a:rPr lang="en-US" smtClean="0"/>
              <a:t>‹#›</a:t>
            </a:fld>
            <a:endParaRPr lang="en-US"/>
          </a:p>
        </p:txBody>
      </p:sp>
    </p:spTree>
    <p:extLst>
      <p:ext uri="{BB962C8B-B14F-4D97-AF65-F5344CB8AC3E}">
        <p14:creationId xmlns:p14="http://schemas.microsoft.com/office/powerpoint/2010/main" val="10648850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2.jpeg"/><Relationship Id="rId4" Type="http://schemas.openxmlformats.org/officeDocument/2006/relationships/image" Target="../media/image1.wmf"/></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37">
            <a:extLst>
              <a:ext uri="{FF2B5EF4-FFF2-40B4-BE49-F238E27FC236}">
                <a16:creationId xmlns:a16="http://schemas.microsoft.com/office/drawing/2014/main" xmlns="" id="{052FB9C1-A6EA-581C-036C-7DE4AE86475C}"/>
              </a:ext>
            </a:extLst>
          </p:cNvPr>
          <p:cNvSpPr>
            <a:spLocks noChangeArrowheads="1"/>
          </p:cNvSpPr>
          <p:nvPr/>
        </p:nvSpPr>
        <p:spPr bwMode="auto">
          <a:xfrm>
            <a:off x="152400" y="1718846"/>
            <a:ext cx="9132532"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buNone/>
            </a:pPr>
            <a:r>
              <a:rPr lang="en-US" sz="2800"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Professor Judy Thornton of the University of Washington reports that when she was a student in Moscow, “…the small, blue metal lamp on my dormitory desk was so heavy it took two people to lift it. The lamp base had been filled with lead.…”  The problem of grossly heavy products was not limited to the lamp industry, however.  Professor Thornton tells of a cartoon that appeared in </a:t>
            </a:r>
            <a:r>
              <a:rPr lang="en-US" sz="2800" i="1" dirty="0" err="1">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Krokodil</a:t>
            </a:r>
            <a:r>
              <a:rPr lang="en-US" sz="2800"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 a popular weekly magazine, in which the entire staff of a plant is shown carrying a single giant nail out of the factory.</a:t>
            </a:r>
            <a:endParaRPr lang="en-US" altLang="en-US" sz="2800"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endParaRPr>
          </a:p>
        </p:txBody>
      </p:sp>
      <p:sp>
        <p:nvSpPr>
          <p:cNvPr id="6" name="AutoShape 6" descr="Goodhart's Law: Soviet Nail Factories &amp; The Power of Incentives - Frontera">
            <a:extLst>
              <a:ext uri="{FF2B5EF4-FFF2-40B4-BE49-F238E27FC236}">
                <a16:creationId xmlns:a16="http://schemas.microsoft.com/office/drawing/2014/main" xmlns="" id="{6CD26D92-36B8-85C1-E8DB-5083CC0001CD}"/>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AutoShape 12" descr="Goodhart's Law in action">
            <a:extLst>
              <a:ext uri="{FF2B5EF4-FFF2-40B4-BE49-F238E27FC236}">
                <a16:creationId xmlns:a16="http://schemas.microsoft.com/office/drawing/2014/main" xmlns="" id="{30808617-8C23-BE81-992A-B61DDBB68D0C}"/>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Rectangle 34">
            <a:extLst>
              <a:ext uri="{FF2B5EF4-FFF2-40B4-BE49-F238E27FC236}">
                <a16:creationId xmlns:a16="http://schemas.microsoft.com/office/drawing/2014/main" xmlns="" id="{AA26313E-A224-419A-5D57-BBBB143A6454}"/>
              </a:ext>
            </a:extLst>
          </p:cNvPr>
          <p:cNvSpPr>
            <a:spLocks noChangeArrowheads="1"/>
          </p:cNvSpPr>
          <p:nvPr/>
        </p:nvSpPr>
        <p:spPr bwMode="auto">
          <a:xfrm>
            <a:off x="0" y="0"/>
            <a:ext cx="9398143" cy="1622705"/>
          </a:xfrm>
          <a:prstGeom prst="rect">
            <a:avLst/>
          </a:prstGeom>
          <a:noFill/>
          <a:ln>
            <a:noFill/>
          </a:ln>
          <a:effectLst>
            <a:outerShdw blurRad="50800" dist="25400" dir="2700000" algn="tl" rotWithShape="0">
              <a:prstClr val="black"/>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lgn="ctr" eaLnBrk="1" hangingPunct="1">
              <a:spcBef>
                <a:spcPts val="0"/>
              </a:spcBef>
              <a:buFontTx/>
              <a:buNone/>
            </a:pPr>
            <a:r>
              <a:rPr lang="en-US" altLang="en-US" sz="4000" dirty="0">
                <a:solidFill>
                  <a:srgbClr val="FFC000"/>
                </a:solidFill>
                <a:latin typeface="Playfair Display" panose="00000500000000000000" pitchFamily="50" charset="0"/>
              </a:rPr>
              <a:t>“Why Would Anyone </a:t>
            </a:r>
            <a:r>
              <a:rPr lang="en-US" altLang="en-US" sz="4000" u="sng" dirty="0">
                <a:solidFill>
                  <a:srgbClr val="FFC000"/>
                </a:solidFill>
                <a:latin typeface="Playfair Display" panose="00000500000000000000" pitchFamily="50" charset="0"/>
              </a:rPr>
              <a:t>Do</a:t>
            </a:r>
            <a:r>
              <a:rPr lang="en-US" altLang="en-US" sz="4000" dirty="0">
                <a:solidFill>
                  <a:srgbClr val="FFC000"/>
                </a:solidFill>
                <a:latin typeface="Playfair Display" panose="00000500000000000000" pitchFamily="50" charset="0"/>
              </a:rPr>
              <a:t> That</a:t>
            </a:r>
            <a:r>
              <a:rPr lang="en-US" altLang="en-US" sz="4000" dirty="0" smtClean="0">
                <a:solidFill>
                  <a:srgbClr val="FFC000"/>
                </a:solidFill>
                <a:latin typeface="Playfair Display" panose="00000500000000000000" pitchFamily="50" charset="0"/>
              </a:rPr>
              <a:t>?”</a:t>
            </a:r>
            <a:endParaRPr lang="en-US" altLang="en-US" sz="2800" dirty="0">
              <a:solidFill>
                <a:schemeClr val="bg1"/>
              </a:solidFill>
              <a:latin typeface="Playfair Display" panose="00000500000000000000" pitchFamily="50" charset="0"/>
            </a:endParaRPr>
          </a:p>
        </p:txBody>
      </p:sp>
      <p:graphicFrame>
        <p:nvGraphicFramePr>
          <p:cNvPr id="2" name="Object 1">
            <a:extLst>
              <a:ext uri="{FF2B5EF4-FFF2-40B4-BE49-F238E27FC236}">
                <a16:creationId xmlns:a16="http://schemas.microsoft.com/office/drawing/2014/main" xmlns="" id="{9E3654FA-6F06-36B8-F4B3-E41016E173FA}"/>
              </a:ext>
            </a:extLst>
          </p:cNvPr>
          <p:cNvGraphicFramePr>
            <a:graphicFrameLocks noChangeAspect="1"/>
          </p:cNvGraphicFramePr>
          <p:nvPr>
            <p:extLst>
              <p:ext uri="{D42A27DB-BD31-4B8C-83A1-F6EECF244321}">
                <p14:modId xmlns:p14="http://schemas.microsoft.com/office/powerpoint/2010/main" val="1442697213"/>
              </p:ext>
            </p:extLst>
          </p:nvPr>
        </p:nvGraphicFramePr>
        <p:xfrm>
          <a:off x="9471292" y="1993900"/>
          <a:ext cx="2540000" cy="3175000"/>
        </p:xfrm>
        <a:graphic>
          <a:graphicData uri="http://schemas.openxmlformats.org/presentationml/2006/ole">
            <mc:AlternateContent xmlns:mc="http://schemas.openxmlformats.org/markup-compatibility/2006">
              <mc:Choice xmlns:v="urn:schemas-microsoft-com:vml" Requires="v">
                <p:oleObj spid="_x0000_s1032" r:id="rId3" imgW="2539440" imgH="3174480" progId="">
                  <p:embed/>
                </p:oleObj>
              </mc:Choice>
              <mc:Fallback>
                <p:oleObj r:id="rId3" imgW="2539440" imgH="3174480" progId="">
                  <p:embed/>
                  <p:pic>
                    <p:nvPicPr>
                      <p:cNvPr id="0" name=""/>
                      <p:cNvPicPr/>
                      <p:nvPr/>
                    </p:nvPicPr>
                    <p:blipFill>
                      <a:blip r:embed="rId4"/>
                      <a:stretch>
                        <a:fillRect/>
                      </a:stretch>
                    </p:blipFill>
                    <p:spPr>
                      <a:xfrm>
                        <a:off x="9471292" y="1993900"/>
                        <a:ext cx="2540000" cy="3175000"/>
                      </a:xfrm>
                      <a:prstGeom prst="rect">
                        <a:avLst/>
                      </a:prstGeom>
                    </p:spPr>
                  </p:pic>
                </p:oleObj>
              </mc:Fallback>
            </mc:AlternateContent>
          </a:graphicData>
        </a:graphic>
      </p:graphicFrame>
      <p:pic>
        <p:nvPicPr>
          <p:cNvPr id="1038" name="Picture 14">
            <a:extLst>
              <a:ext uri="{FF2B5EF4-FFF2-40B4-BE49-F238E27FC236}">
                <a16:creationId xmlns:a16="http://schemas.microsoft.com/office/drawing/2014/main" xmlns="" id="{061B56B1-C2A5-CB27-8340-0729D45330E6}"/>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398143" y="125980"/>
            <a:ext cx="2680645" cy="6606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6159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038"/>
                                        </p:tgtEl>
                                        <p:attrNameLst>
                                          <p:attrName>style.visibility</p:attrName>
                                        </p:attrNameLst>
                                      </p:cBhvr>
                                      <p:to>
                                        <p:strVal val="visible"/>
                                      </p:to>
                                    </p:set>
                                    <p:anim calcmode="lin" valueType="num">
                                      <p:cBhvr>
                                        <p:cTn id="7" dur="500" fill="hold"/>
                                        <p:tgtEl>
                                          <p:spTgt spid="1038"/>
                                        </p:tgtEl>
                                        <p:attrNameLst>
                                          <p:attrName>ppt_w</p:attrName>
                                        </p:attrNameLst>
                                      </p:cBhvr>
                                      <p:tavLst>
                                        <p:tav tm="0">
                                          <p:val>
                                            <p:fltVal val="0"/>
                                          </p:val>
                                        </p:tav>
                                        <p:tav tm="100000">
                                          <p:val>
                                            <p:strVal val="#ppt_w"/>
                                          </p:val>
                                        </p:tav>
                                      </p:tavLst>
                                    </p:anim>
                                    <p:anim calcmode="lin" valueType="num">
                                      <p:cBhvr>
                                        <p:cTn id="8" dur="500" fill="hold"/>
                                        <p:tgtEl>
                                          <p:spTgt spid="1038"/>
                                        </p:tgtEl>
                                        <p:attrNameLst>
                                          <p:attrName>ppt_h</p:attrName>
                                        </p:attrNameLst>
                                      </p:cBhvr>
                                      <p:tavLst>
                                        <p:tav tm="0">
                                          <p:val>
                                            <p:fltVal val="0"/>
                                          </p:val>
                                        </p:tav>
                                        <p:tav tm="100000">
                                          <p:val>
                                            <p:strVal val="#ppt_h"/>
                                          </p:val>
                                        </p:tav>
                                      </p:tavLst>
                                    </p:anim>
                                    <p:animEffect transition="in" filter="fade">
                                      <p:cBhvr>
                                        <p:cTn id="9" dur="500"/>
                                        <p:tgtEl>
                                          <p:spTgt spid="10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37">
            <a:extLst>
              <a:ext uri="{FF2B5EF4-FFF2-40B4-BE49-F238E27FC236}">
                <a16:creationId xmlns:a16="http://schemas.microsoft.com/office/drawing/2014/main" xmlns="" id="{052FB9C1-A6EA-581C-036C-7DE4AE86475C}"/>
              </a:ext>
            </a:extLst>
          </p:cNvPr>
          <p:cNvSpPr>
            <a:spLocks noChangeArrowheads="1"/>
          </p:cNvSpPr>
          <p:nvPr/>
        </p:nvSpPr>
        <p:spPr bwMode="auto">
          <a:xfrm>
            <a:off x="152399" y="1718846"/>
            <a:ext cx="924574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buNone/>
            </a:pPr>
            <a:r>
              <a:rPr lang="en-US" sz="2800" dirty="0">
                <a:solidFill>
                  <a:srgbClr val="FFC000"/>
                </a:solidFill>
                <a:effectLst>
                  <a:outerShdw blurRad="50800" dist="76200" dir="2700000" algn="tl" rotWithShape="0">
                    <a:prstClr val="black">
                      <a:alpha val="75000"/>
                    </a:prstClr>
                  </a:outerShdw>
                </a:effectLst>
                <a:latin typeface="Franklin Gothic Demi Cond" panose="020B0706030402020204" pitchFamily="34" charset="0"/>
              </a:rPr>
              <a:t>CLUE:  </a:t>
            </a:r>
            <a:r>
              <a:rPr lang="en-US" sz="2800"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Both factories mentioned—the lamp factory and the nail factory—faced quotas and devised strategies to meet and exceed their quotas.  Being paid depended on meeting quotas; bonuses were given for exceeding them.</a:t>
            </a:r>
          </a:p>
          <a:p>
            <a:pPr>
              <a:spcBef>
                <a:spcPts val="1500"/>
              </a:spcBef>
              <a:buNone/>
            </a:pPr>
            <a:r>
              <a:rPr lang="en-US" altLang="en-US" sz="2800" dirty="0">
                <a:solidFill>
                  <a:srgbClr val="FFC000"/>
                </a:solidFill>
                <a:effectLst>
                  <a:outerShdw blurRad="50800" dist="76200" dir="2700000" algn="tl" rotWithShape="0">
                    <a:prstClr val="black">
                      <a:alpha val="75000"/>
                    </a:prstClr>
                  </a:outerShdw>
                </a:effectLst>
                <a:latin typeface="Franklin Gothic Demi Cond" panose="020B0706030402020204" pitchFamily="34" charset="0"/>
              </a:rPr>
              <a:t>QUESTIONS:</a:t>
            </a:r>
          </a:p>
          <a:p>
            <a:pPr marL="514350" marR="0" lvl="0" indent="-514350" fontAlgn="t">
              <a:spcBef>
                <a:spcPts val="0"/>
              </a:spcBef>
              <a:spcAft>
                <a:spcPts val="0"/>
              </a:spcAft>
              <a:buClr>
                <a:schemeClr val="bg1"/>
              </a:buClr>
              <a:buSzPct val="100000"/>
              <a:buFont typeface="+mj-lt"/>
              <a:buAutoNum type="arabicPeriod"/>
              <a:tabLst>
                <a:tab pos="457200" algn="l"/>
              </a:tabLst>
            </a:pPr>
            <a:r>
              <a:rPr lang="en-US" sz="2800"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On what basis do you think the lamp factory quota was set?</a:t>
            </a:r>
          </a:p>
          <a:p>
            <a:pPr marL="514350" marR="0" lvl="0" indent="-514350" fontAlgn="t">
              <a:spcBef>
                <a:spcPts val="0"/>
              </a:spcBef>
              <a:spcAft>
                <a:spcPts val="0"/>
              </a:spcAft>
              <a:buClr>
                <a:schemeClr val="bg1"/>
              </a:buClr>
              <a:buSzPct val="100000"/>
              <a:buFont typeface="+mj-lt"/>
              <a:buAutoNum type="arabicPeriod"/>
              <a:tabLst>
                <a:tab pos="457200" algn="l"/>
              </a:tabLst>
            </a:pPr>
            <a:r>
              <a:rPr lang="en-US" sz="2800"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If the quota were based on the </a:t>
            </a:r>
            <a:r>
              <a:rPr lang="en-US" sz="2800" u="sng"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number</a:t>
            </a:r>
            <a:r>
              <a:rPr lang="en-US" sz="2800"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 of lamps, what do you think would happen, based on incentives?</a:t>
            </a:r>
            <a:endParaRPr lang="en-US" altLang="en-US" sz="2800"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endParaRPr>
          </a:p>
        </p:txBody>
      </p:sp>
      <p:sp>
        <p:nvSpPr>
          <p:cNvPr id="6" name="AutoShape 6" descr="Goodhart's Law: Soviet Nail Factories &amp; The Power of Incentives - Frontera">
            <a:extLst>
              <a:ext uri="{FF2B5EF4-FFF2-40B4-BE49-F238E27FC236}">
                <a16:creationId xmlns:a16="http://schemas.microsoft.com/office/drawing/2014/main" xmlns="" id="{6CD26D92-36B8-85C1-E8DB-5083CC0001CD}"/>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AutoShape 12" descr="Goodhart's Law in action">
            <a:extLst>
              <a:ext uri="{FF2B5EF4-FFF2-40B4-BE49-F238E27FC236}">
                <a16:creationId xmlns:a16="http://schemas.microsoft.com/office/drawing/2014/main" xmlns="" id="{30808617-8C23-BE81-992A-B61DDBB68D0C}"/>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8" name="Picture 14">
            <a:extLst>
              <a:ext uri="{FF2B5EF4-FFF2-40B4-BE49-F238E27FC236}">
                <a16:creationId xmlns:a16="http://schemas.microsoft.com/office/drawing/2014/main" xmlns="" id="{061B56B1-C2A5-CB27-8340-0729D45330E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98143" y="125980"/>
            <a:ext cx="2680645" cy="660604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34">
            <a:extLst>
              <a:ext uri="{FF2B5EF4-FFF2-40B4-BE49-F238E27FC236}">
                <a16:creationId xmlns:a16="http://schemas.microsoft.com/office/drawing/2014/main" xmlns="" id="{AA26313E-A224-419A-5D57-BBBB143A6454}"/>
              </a:ext>
            </a:extLst>
          </p:cNvPr>
          <p:cNvSpPr>
            <a:spLocks noChangeArrowheads="1"/>
          </p:cNvSpPr>
          <p:nvPr/>
        </p:nvSpPr>
        <p:spPr bwMode="auto">
          <a:xfrm>
            <a:off x="0" y="0"/>
            <a:ext cx="9398143" cy="1622705"/>
          </a:xfrm>
          <a:prstGeom prst="rect">
            <a:avLst/>
          </a:prstGeom>
          <a:noFill/>
          <a:ln>
            <a:noFill/>
          </a:ln>
          <a:effectLst>
            <a:outerShdw blurRad="50800" dist="25400" dir="2700000" algn="tl" rotWithShape="0">
              <a:prstClr val="black"/>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lgn="ctr" eaLnBrk="1" hangingPunct="1">
              <a:spcBef>
                <a:spcPts val="0"/>
              </a:spcBef>
              <a:buFontTx/>
              <a:buNone/>
            </a:pPr>
            <a:r>
              <a:rPr lang="en-US" altLang="en-US" sz="4000" dirty="0">
                <a:solidFill>
                  <a:srgbClr val="FFC000"/>
                </a:solidFill>
                <a:latin typeface="Playfair Display" panose="00000500000000000000" pitchFamily="50" charset="0"/>
              </a:rPr>
              <a:t>“Why Would Anyone </a:t>
            </a:r>
            <a:r>
              <a:rPr lang="en-US" altLang="en-US" sz="4000" u="sng" dirty="0">
                <a:solidFill>
                  <a:srgbClr val="FFC000"/>
                </a:solidFill>
                <a:latin typeface="Playfair Display" panose="00000500000000000000" pitchFamily="50" charset="0"/>
              </a:rPr>
              <a:t>Do</a:t>
            </a:r>
            <a:r>
              <a:rPr lang="en-US" altLang="en-US" sz="4000" dirty="0">
                <a:solidFill>
                  <a:srgbClr val="FFC000"/>
                </a:solidFill>
                <a:latin typeface="Playfair Display" panose="00000500000000000000" pitchFamily="50" charset="0"/>
              </a:rPr>
              <a:t> That</a:t>
            </a:r>
            <a:r>
              <a:rPr lang="en-US" altLang="en-US" sz="4000" dirty="0" smtClean="0">
                <a:solidFill>
                  <a:srgbClr val="FFC000"/>
                </a:solidFill>
                <a:latin typeface="Playfair Display" panose="00000500000000000000" pitchFamily="50" charset="0"/>
              </a:rPr>
              <a:t>?”</a:t>
            </a:r>
            <a:endParaRPr lang="en-US" altLang="en-US" sz="2800" dirty="0">
              <a:solidFill>
                <a:schemeClr val="bg1"/>
              </a:solidFill>
              <a:latin typeface="Playfair Display" panose="00000500000000000000" pitchFamily="50" charset="0"/>
            </a:endParaRPr>
          </a:p>
        </p:txBody>
      </p:sp>
    </p:spTree>
    <p:extLst>
      <p:ext uri="{BB962C8B-B14F-4D97-AF65-F5344CB8AC3E}">
        <p14:creationId xmlns:p14="http://schemas.microsoft.com/office/powerpoint/2010/main" val="1534885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10000"/>
                                  </p:stCondLst>
                                  <p:childTnLst>
                                    <p:set>
                                      <p:cBhvr>
                                        <p:cTn id="6"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37">
            <a:extLst>
              <a:ext uri="{FF2B5EF4-FFF2-40B4-BE49-F238E27FC236}">
                <a16:creationId xmlns:a16="http://schemas.microsoft.com/office/drawing/2014/main" xmlns="" id="{052FB9C1-A6EA-581C-036C-7DE4AE86475C}"/>
              </a:ext>
            </a:extLst>
          </p:cNvPr>
          <p:cNvSpPr>
            <a:spLocks noChangeArrowheads="1"/>
          </p:cNvSpPr>
          <p:nvPr/>
        </p:nvSpPr>
        <p:spPr bwMode="auto">
          <a:xfrm>
            <a:off x="152399" y="1718846"/>
            <a:ext cx="924574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marL="457200" indent="-457200">
              <a:buClr>
                <a:schemeClr val="bg1"/>
              </a:buClr>
              <a:buSzPct val="100000"/>
            </a:pPr>
            <a:r>
              <a:rPr lang="en-US" sz="2800"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Definition of </a:t>
            </a:r>
            <a:r>
              <a:rPr lang="en-US" sz="2800" u="sng"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incentives</a:t>
            </a:r>
            <a:r>
              <a:rPr lang="en-US" sz="2800"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 (How are </a:t>
            </a:r>
            <a:r>
              <a:rPr lang="en-US" sz="2800" u="sng"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prices</a:t>
            </a:r>
            <a:r>
              <a:rPr lang="en-US" sz="2800"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 incentives?)</a:t>
            </a:r>
          </a:p>
          <a:p>
            <a:pPr marL="457200" indent="-457200">
              <a:buClr>
                <a:schemeClr val="bg1"/>
              </a:buClr>
              <a:buSzPct val="100000"/>
            </a:pPr>
            <a:r>
              <a:rPr lang="en-US" sz="2800"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Soviet Union: no price incentives (firms not allowed profits)</a:t>
            </a:r>
          </a:p>
          <a:p>
            <a:pPr>
              <a:spcBef>
                <a:spcPts val="1500"/>
              </a:spcBef>
              <a:buNone/>
            </a:pPr>
            <a:r>
              <a:rPr lang="en-US" altLang="en-US" sz="2800" dirty="0">
                <a:solidFill>
                  <a:srgbClr val="FFC000"/>
                </a:solidFill>
                <a:effectLst>
                  <a:outerShdw blurRad="50800" dist="76200" dir="2700000" algn="tl" rotWithShape="0">
                    <a:prstClr val="black">
                      <a:alpha val="75000"/>
                    </a:prstClr>
                  </a:outerShdw>
                </a:effectLst>
                <a:latin typeface="Franklin Gothic Demi Cond" panose="020B0706030402020204" pitchFamily="34" charset="0"/>
              </a:rPr>
              <a:t>ACTIVITY:</a:t>
            </a:r>
          </a:p>
          <a:p>
            <a:pPr marL="514350" marR="0" lvl="0" indent="-514350" fontAlgn="t">
              <a:spcBef>
                <a:spcPts val="0"/>
              </a:spcBef>
              <a:spcAft>
                <a:spcPts val="0"/>
              </a:spcAft>
              <a:buClr>
                <a:schemeClr val="bg1"/>
              </a:buClr>
              <a:buSzPct val="100000"/>
              <a:buFont typeface="+mj-lt"/>
              <a:buAutoNum type="arabicPeriod"/>
              <a:tabLst>
                <a:tab pos="457200" algn="l"/>
              </a:tabLst>
            </a:pPr>
            <a:r>
              <a:rPr lang="en-US" sz="2800"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Get in groups of 3-5.</a:t>
            </a:r>
          </a:p>
          <a:p>
            <a:pPr marL="514350" marR="0" lvl="0" indent="-514350" fontAlgn="t">
              <a:spcBef>
                <a:spcPts val="1200"/>
              </a:spcBef>
              <a:spcAft>
                <a:spcPts val="0"/>
              </a:spcAft>
              <a:buClr>
                <a:schemeClr val="bg1"/>
              </a:buClr>
              <a:buSzPct val="100000"/>
              <a:buFont typeface="+mj-lt"/>
              <a:buAutoNum type="arabicPeriod"/>
              <a:tabLst>
                <a:tab pos="457200" algn="l"/>
              </a:tabLst>
            </a:pPr>
            <a:r>
              <a:rPr lang="en-US" sz="2800"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Groups: elect a discussion leader, recorder (to write notes), and a question asker who asks these two questions when needed:  </a:t>
            </a:r>
            <a:r>
              <a:rPr lang="en-US" sz="2800" dirty="0">
                <a:solidFill>
                  <a:srgbClr val="FFC000"/>
                </a:solidFill>
                <a:effectLst>
                  <a:outerShdw blurRad="50800" dist="76200" dir="2700000" algn="tl" rotWithShape="0">
                    <a:prstClr val="black">
                      <a:alpha val="75000"/>
                    </a:prstClr>
                  </a:outerShdw>
                </a:effectLst>
                <a:latin typeface="Franklin Gothic Demi Cond" panose="020B0706030402020204" pitchFamily="34" charset="0"/>
              </a:rPr>
              <a:t>(a) Have we identified the incentives?, and (b) How is this behavior the same/different from behavior based on mar-</a:t>
            </a:r>
            <a:r>
              <a:rPr lang="en-US" sz="2800" dirty="0" err="1">
                <a:solidFill>
                  <a:srgbClr val="FFC000"/>
                </a:solidFill>
                <a:effectLst>
                  <a:outerShdw blurRad="50800" dist="76200" dir="2700000" algn="tl" rotWithShape="0">
                    <a:prstClr val="black">
                      <a:alpha val="75000"/>
                    </a:prstClr>
                  </a:outerShdw>
                </a:effectLst>
                <a:latin typeface="Franklin Gothic Demi Cond" panose="020B0706030402020204" pitchFamily="34" charset="0"/>
              </a:rPr>
              <a:t>ket</a:t>
            </a:r>
            <a:r>
              <a:rPr lang="en-US" sz="2800" dirty="0">
                <a:solidFill>
                  <a:srgbClr val="FFC000"/>
                </a:solidFill>
                <a:effectLst>
                  <a:outerShdw blurRad="50800" dist="76200" dir="2700000" algn="tl" rotWithShape="0">
                    <a:prstClr val="black">
                      <a:alpha val="75000"/>
                    </a:prstClr>
                  </a:outerShdw>
                </a:effectLst>
                <a:latin typeface="Franklin Gothic Demi Cond" panose="020B0706030402020204" pitchFamily="34" charset="0"/>
              </a:rPr>
              <a:t> economy incentives?</a:t>
            </a:r>
          </a:p>
          <a:p>
            <a:pPr marL="514350" marR="0" lvl="0" indent="-514350" fontAlgn="t">
              <a:spcBef>
                <a:spcPts val="1200"/>
              </a:spcBef>
              <a:spcAft>
                <a:spcPts val="0"/>
              </a:spcAft>
              <a:buClr>
                <a:schemeClr val="bg1"/>
              </a:buClr>
              <a:buSzPct val="100000"/>
              <a:buFont typeface="+mj-lt"/>
              <a:buAutoNum type="arabicPeriod"/>
              <a:tabLst>
                <a:tab pos="457200" algn="l"/>
              </a:tabLst>
            </a:pPr>
            <a:r>
              <a:rPr lang="en-US" altLang="en-US" sz="2800"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Hand out </a:t>
            </a:r>
            <a:r>
              <a:rPr lang="en-US" altLang="en-US" sz="2800" dirty="0" smtClean="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Scenarios 2 &amp; 3.  </a:t>
            </a:r>
            <a:r>
              <a:rPr lang="en-US" altLang="en-US" sz="2800" u="sng" dirty="0" smtClean="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(DON’T </a:t>
            </a:r>
            <a:r>
              <a:rPr lang="en-US" altLang="en-US" sz="2800" u="sng"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LOOK AT THE BACK YET!)</a:t>
            </a:r>
          </a:p>
        </p:txBody>
      </p:sp>
      <p:sp>
        <p:nvSpPr>
          <p:cNvPr id="6" name="AutoShape 6" descr="Goodhart's Law: Soviet Nail Factories &amp; The Power of Incentives - Frontera">
            <a:extLst>
              <a:ext uri="{FF2B5EF4-FFF2-40B4-BE49-F238E27FC236}">
                <a16:creationId xmlns:a16="http://schemas.microsoft.com/office/drawing/2014/main" xmlns="" id="{6CD26D92-36B8-85C1-E8DB-5083CC0001CD}"/>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AutoShape 12" descr="Goodhart's Law in action">
            <a:extLst>
              <a:ext uri="{FF2B5EF4-FFF2-40B4-BE49-F238E27FC236}">
                <a16:creationId xmlns:a16="http://schemas.microsoft.com/office/drawing/2014/main" xmlns="" id="{30808617-8C23-BE81-992A-B61DDBB68D0C}"/>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8" name="Picture 14">
            <a:extLst>
              <a:ext uri="{FF2B5EF4-FFF2-40B4-BE49-F238E27FC236}">
                <a16:creationId xmlns:a16="http://schemas.microsoft.com/office/drawing/2014/main" xmlns="" id="{061B56B1-C2A5-CB27-8340-0729D45330E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98143" y="125980"/>
            <a:ext cx="2680645" cy="660604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34">
            <a:extLst>
              <a:ext uri="{FF2B5EF4-FFF2-40B4-BE49-F238E27FC236}">
                <a16:creationId xmlns:a16="http://schemas.microsoft.com/office/drawing/2014/main" xmlns="" id="{AA26313E-A224-419A-5D57-BBBB143A6454}"/>
              </a:ext>
            </a:extLst>
          </p:cNvPr>
          <p:cNvSpPr>
            <a:spLocks noChangeArrowheads="1"/>
          </p:cNvSpPr>
          <p:nvPr/>
        </p:nvSpPr>
        <p:spPr bwMode="auto">
          <a:xfrm>
            <a:off x="0" y="0"/>
            <a:ext cx="9398143" cy="1622705"/>
          </a:xfrm>
          <a:prstGeom prst="rect">
            <a:avLst/>
          </a:prstGeom>
          <a:noFill/>
          <a:ln>
            <a:noFill/>
          </a:ln>
          <a:effectLst>
            <a:outerShdw blurRad="50800" dist="25400" dir="2700000" algn="tl" rotWithShape="0">
              <a:prstClr val="black"/>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lgn="ctr" eaLnBrk="1" hangingPunct="1">
              <a:spcBef>
                <a:spcPts val="0"/>
              </a:spcBef>
              <a:buFontTx/>
              <a:buNone/>
            </a:pPr>
            <a:r>
              <a:rPr lang="en-US" altLang="en-US" sz="4000" dirty="0">
                <a:solidFill>
                  <a:srgbClr val="FFC000"/>
                </a:solidFill>
                <a:latin typeface="Playfair Display" panose="00000500000000000000" pitchFamily="50" charset="0"/>
              </a:rPr>
              <a:t>“Why Would Anyone </a:t>
            </a:r>
            <a:r>
              <a:rPr lang="en-US" altLang="en-US" sz="4000" u="sng" dirty="0">
                <a:solidFill>
                  <a:srgbClr val="FFC000"/>
                </a:solidFill>
                <a:latin typeface="Playfair Display" panose="00000500000000000000" pitchFamily="50" charset="0"/>
              </a:rPr>
              <a:t>Do</a:t>
            </a:r>
            <a:r>
              <a:rPr lang="en-US" altLang="en-US" sz="4000" dirty="0">
                <a:solidFill>
                  <a:srgbClr val="FFC000"/>
                </a:solidFill>
                <a:latin typeface="Playfair Display" panose="00000500000000000000" pitchFamily="50" charset="0"/>
              </a:rPr>
              <a:t> That</a:t>
            </a:r>
            <a:r>
              <a:rPr lang="en-US" altLang="en-US" sz="4000" dirty="0" smtClean="0">
                <a:solidFill>
                  <a:srgbClr val="FFC000"/>
                </a:solidFill>
                <a:latin typeface="Playfair Display" panose="00000500000000000000" pitchFamily="50" charset="0"/>
              </a:rPr>
              <a:t>?”</a:t>
            </a:r>
            <a:endParaRPr lang="en-US" altLang="en-US" sz="2800" dirty="0">
              <a:solidFill>
                <a:schemeClr val="bg1"/>
              </a:solidFill>
              <a:latin typeface="Playfair Display" panose="00000500000000000000" pitchFamily="50" charset="0"/>
            </a:endParaRPr>
          </a:p>
        </p:txBody>
      </p:sp>
    </p:spTree>
    <p:extLst>
      <p:ext uri="{BB962C8B-B14F-4D97-AF65-F5344CB8AC3E}">
        <p14:creationId xmlns:p14="http://schemas.microsoft.com/office/powerpoint/2010/main" val="4161932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37">
            <a:extLst>
              <a:ext uri="{FF2B5EF4-FFF2-40B4-BE49-F238E27FC236}">
                <a16:creationId xmlns:a16="http://schemas.microsoft.com/office/drawing/2014/main" xmlns="" id="{052FB9C1-A6EA-581C-036C-7DE4AE86475C}"/>
              </a:ext>
            </a:extLst>
          </p:cNvPr>
          <p:cNvSpPr>
            <a:spLocks noChangeArrowheads="1"/>
          </p:cNvSpPr>
          <p:nvPr/>
        </p:nvSpPr>
        <p:spPr bwMode="auto">
          <a:xfrm>
            <a:off x="152399" y="1718846"/>
            <a:ext cx="1186411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marL="457200" indent="-457200">
              <a:buClr>
                <a:schemeClr val="bg1"/>
              </a:buClr>
              <a:buSzPct val="100000"/>
            </a:pPr>
            <a:r>
              <a:rPr lang="en-US" sz="2800" dirty="0">
                <a:solidFill>
                  <a:srgbClr val="FFC000"/>
                </a:solidFill>
                <a:effectLst>
                  <a:outerShdw blurRad="50800" dist="76200" dir="2700000" algn="tl" rotWithShape="0">
                    <a:prstClr val="black">
                      <a:alpha val="75000"/>
                    </a:prstClr>
                  </a:outerShdw>
                </a:effectLst>
                <a:latin typeface="Franklin Gothic Demi Cond" panose="020B0706030402020204" pitchFamily="34" charset="0"/>
              </a:rPr>
              <a:t>Scenario 2 class discussion</a:t>
            </a:r>
          </a:p>
          <a:p>
            <a:pPr marL="457200" indent="-457200">
              <a:buClr>
                <a:schemeClr val="bg1"/>
              </a:buClr>
              <a:buSzPct val="100000"/>
            </a:pPr>
            <a:r>
              <a:rPr lang="en-US" sz="2800" dirty="0">
                <a:solidFill>
                  <a:srgbClr val="FFC000"/>
                </a:solidFill>
                <a:effectLst>
                  <a:outerShdw blurRad="50800" dist="76200" dir="2700000" algn="tl" rotWithShape="0">
                    <a:prstClr val="black">
                      <a:alpha val="75000"/>
                    </a:prstClr>
                  </a:outerShdw>
                </a:effectLst>
                <a:latin typeface="Franklin Gothic Demi Cond" panose="020B0706030402020204" pitchFamily="34" charset="0"/>
              </a:rPr>
              <a:t>Groups: Discuss Scenario 3!</a:t>
            </a:r>
          </a:p>
          <a:p>
            <a:pPr marL="457200" indent="-457200">
              <a:buClr>
                <a:schemeClr val="bg1"/>
              </a:buClr>
              <a:buSzPct val="100000"/>
            </a:pPr>
            <a:r>
              <a:rPr lang="en-US" sz="2800" dirty="0">
                <a:solidFill>
                  <a:srgbClr val="FFC000"/>
                </a:solidFill>
                <a:effectLst>
                  <a:outerShdw blurRad="50800" dist="76200" dir="2700000" algn="tl" rotWithShape="0">
                    <a:prstClr val="black">
                      <a:alpha val="75000"/>
                    </a:prstClr>
                  </a:outerShdw>
                </a:effectLst>
                <a:latin typeface="Franklin Gothic Demi Cond" panose="020B0706030402020204" pitchFamily="34" charset="0"/>
              </a:rPr>
              <a:t>Scenario 3 class discussion</a:t>
            </a:r>
          </a:p>
          <a:p>
            <a:pPr marL="457200" indent="-457200">
              <a:buClr>
                <a:schemeClr val="bg1"/>
              </a:buClr>
              <a:buSzPct val="100000"/>
            </a:pPr>
            <a:r>
              <a:rPr lang="en-US" sz="2800"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When price signals are missing, how does it affect what should be produced, and how much should be produced?</a:t>
            </a:r>
          </a:p>
          <a:p>
            <a:pPr marL="457200" indent="-457200">
              <a:buClr>
                <a:schemeClr val="bg1"/>
              </a:buClr>
              <a:buSzPct val="100000"/>
            </a:pPr>
            <a:r>
              <a:rPr lang="en-US" sz="2800" u="sng"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Quotas</a:t>
            </a:r>
            <a:r>
              <a:rPr lang="en-US" sz="2800"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 as incentives, instead of </a:t>
            </a:r>
            <a:r>
              <a:rPr lang="en-US" sz="2800" u="sng"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prices</a:t>
            </a:r>
            <a:r>
              <a:rPr lang="en-US" sz="2800"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 result in what</a:t>
            </a:r>
            <a:r>
              <a:rPr lang="en-US" sz="2800" dirty="0" smtClean="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a:t>
            </a:r>
          </a:p>
          <a:p>
            <a:pPr marL="457200" indent="-457200">
              <a:buClr>
                <a:schemeClr val="bg1"/>
              </a:buClr>
              <a:buSzPct val="100000"/>
            </a:pPr>
            <a:r>
              <a:rPr lang="en-US" sz="2800" dirty="0" smtClean="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Why didn’t workers produce good/useful nails, and deep/effective oil drilling?</a:t>
            </a:r>
            <a:endParaRPr lang="en-US" sz="2800"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endParaRPr>
          </a:p>
          <a:p>
            <a:pPr marL="457200" indent="-457200">
              <a:buClr>
                <a:schemeClr val="bg1"/>
              </a:buClr>
              <a:buSzPct val="100000"/>
            </a:pPr>
            <a:r>
              <a:rPr lang="en-US" sz="2800"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How do incentives confirm the Bible’s teaching, and also what writers/thinkers like Adam Smith and Frederic Bastiat say</a:t>
            </a:r>
            <a:r>
              <a:rPr lang="en-US" sz="2800" dirty="0" smtClean="0">
                <a:solidFill>
                  <a:schemeClr val="bg1"/>
                </a:solidFill>
                <a:effectLst>
                  <a:outerShdw blurRad="50800" dist="76200" dir="2700000" algn="tl" rotWithShape="0">
                    <a:prstClr val="black">
                      <a:alpha val="75000"/>
                    </a:prstClr>
                  </a:outerShdw>
                </a:effectLst>
                <a:latin typeface="Franklin Gothic Demi Cond" panose="020B0706030402020204" pitchFamily="34" charset="0"/>
              </a:rPr>
              <a:t>?  Write a brief, 2-3 sentence explanation and be prepared to share it with the class.</a:t>
            </a:r>
            <a:endParaRPr lang="en-US" altLang="en-US" sz="2800" u="sng" dirty="0">
              <a:solidFill>
                <a:schemeClr val="bg1"/>
              </a:solidFill>
              <a:effectLst>
                <a:outerShdw blurRad="50800" dist="76200" dir="2700000" algn="tl" rotWithShape="0">
                  <a:prstClr val="black">
                    <a:alpha val="75000"/>
                  </a:prstClr>
                </a:outerShdw>
              </a:effectLst>
              <a:latin typeface="Franklin Gothic Demi Cond" panose="020B0706030402020204" pitchFamily="34" charset="0"/>
            </a:endParaRPr>
          </a:p>
        </p:txBody>
      </p:sp>
      <p:sp>
        <p:nvSpPr>
          <p:cNvPr id="6" name="AutoShape 6" descr="Goodhart's Law: Soviet Nail Factories &amp; The Power of Incentives - Frontera">
            <a:extLst>
              <a:ext uri="{FF2B5EF4-FFF2-40B4-BE49-F238E27FC236}">
                <a16:creationId xmlns:a16="http://schemas.microsoft.com/office/drawing/2014/main" xmlns="" id="{6CD26D92-36B8-85C1-E8DB-5083CC0001CD}"/>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AutoShape 12" descr="Goodhart's Law in action">
            <a:extLst>
              <a:ext uri="{FF2B5EF4-FFF2-40B4-BE49-F238E27FC236}">
                <a16:creationId xmlns:a16="http://schemas.microsoft.com/office/drawing/2014/main" xmlns="" id="{30808617-8C23-BE81-992A-B61DDBB68D0C}"/>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 name="Picture 8" descr="https://upload.wikimedia.org/wikipedia/commons/thumb/7/7b/Canada_Stop_sign.svg/2000px-Canada_Stop_sign.svg.png">
            <a:extLst>
              <a:ext uri="{FF2B5EF4-FFF2-40B4-BE49-F238E27FC236}">
                <a16:creationId xmlns:a16="http://schemas.microsoft.com/office/drawing/2014/main" xmlns="" id="{C07F9869-8622-F8D0-716B-1E1016FCD86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7847" y="5479996"/>
            <a:ext cx="11455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34">
            <a:extLst>
              <a:ext uri="{FF2B5EF4-FFF2-40B4-BE49-F238E27FC236}">
                <a16:creationId xmlns:a16="http://schemas.microsoft.com/office/drawing/2014/main" xmlns="" id="{AA26313E-A224-419A-5D57-BBBB143A6454}"/>
              </a:ext>
            </a:extLst>
          </p:cNvPr>
          <p:cNvSpPr>
            <a:spLocks noChangeArrowheads="1"/>
          </p:cNvSpPr>
          <p:nvPr/>
        </p:nvSpPr>
        <p:spPr bwMode="auto">
          <a:xfrm>
            <a:off x="0" y="0"/>
            <a:ext cx="9398143" cy="1622705"/>
          </a:xfrm>
          <a:prstGeom prst="rect">
            <a:avLst/>
          </a:prstGeom>
          <a:noFill/>
          <a:ln>
            <a:noFill/>
          </a:ln>
          <a:effectLst>
            <a:outerShdw blurRad="50800" dist="25400" dir="2700000" algn="tl" rotWithShape="0">
              <a:prstClr val="black"/>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lgn="ctr" eaLnBrk="1" hangingPunct="1">
              <a:spcBef>
                <a:spcPts val="0"/>
              </a:spcBef>
              <a:buFontTx/>
              <a:buNone/>
            </a:pPr>
            <a:r>
              <a:rPr lang="en-US" altLang="en-US" sz="4000" dirty="0">
                <a:solidFill>
                  <a:srgbClr val="FFC000"/>
                </a:solidFill>
                <a:latin typeface="Playfair Display" panose="00000500000000000000" pitchFamily="50" charset="0"/>
              </a:rPr>
              <a:t>“Why Would Anyone </a:t>
            </a:r>
            <a:r>
              <a:rPr lang="en-US" altLang="en-US" sz="4000" u="sng" dirty="0">
                <a:solidFill>
                  <a:srgbClr val="FFC000"/>
                </a:solidFill>
                <a:latin typeface="Playfair Display" panose="00000500000000000000" pitchFamily="50" charset="0"/>
              </a:rPr>
              <a:t>Do</a:t>
            </a:r>
            <a:r>
              <a:rPr lang="en-US" altLang="en-US" sz="4000" dirty="0">
                <a:solidFill>
                  <a:srgbClr val="FFC000"/>
                </a:solidFill>
                <a:latin typeface="Playfair Display" panose="00000500000000000000" pitchFamily="50" charset="0"/>
              </a:rPr>
              <a:t> That</a:t>
            </a:r>
            <a:r>
              <a:rPr lang="en-US" altLang="en-US" sz="4000" dirty="0" smtClean="0">
                <a:solidFill>
                  <a:srgbClr val="FFC000"/>
                </a:solidFill>
                <a:latin typeface="Playfair Display" panose="00000500000000000000" pitchFamily="50" charset="0"/>
              </a:rPr>
              <a:t>?”</a:t>
            </a:r>
            <a:endParaRPr lang="en-US" altLang="en-US" sz="2800" dirty="0">
              <a:solidFill>
                <a:schemeClr val="bg1"/>
              </a:solidFill>
              <a:latin typeface="Playfair Display" panose="00000500000000000000" pitchFamily="50" charset="0"/>
            </a:endParaRPr>
          </a:p>
        </p:txBody>
      </p:sp>
    </p:spTree>
    <p:extLst>
      <p:ext uri="{BB962C8B-B14F-4D97-AF65-F5344CB8AC3E}">
        <p14:creationId xmlns:p14="http://schemas.microsoft.com/office/powerpoint/2010/main" val="842665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13855</TotalTime>
  <Words>396</Words>
  <Application>Microsoft Office PowerPoint</Application>
  <PresentationFormat>Custom</PresentationFormat>
  <Paragraphs>22</Paragraphs>
  <Slides>4</Slides>
  <Notes>0</Notes>
  <HiddenSlides>0</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Scott Clifton</dc:creator>
  <cp:lastModifiedBy>Scott Clifton</cp:lastModifiedBy>
  <cp:revision>1165</cp:revision>
  <cp:lastPrinted>2022-04-18T16:41:38Z</cp:lastPrinted>
  <dcterms:created xsi:type="dcterms:W3CDTF">2021-01-24T03:06:12Z</dcterms:created>
  <dcterms:modified xsi:type="dcterms:W3CDTF">2026-03-06T23:18:44Z</dcterms:modified>
</cp:coreProperties>
</file>